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8280-630A-406A-BED8-295DCBBF1877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A4C1-F703-45EA-AA0A-80DABE338D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8280-630A-406A-BED8-295DCBBF1877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A4C1-F703-45EA-AA0A-80DABE338D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473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8280-630A-406A-BED8-295DCBBF1877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A4C1-F703-45EA-AA0A-80DABE338D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622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8280-630A-406A-BED8-295DCBBF1877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A4C1-F703-45EA-AA0A-80DABE338D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458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8280-630A-406A-BED8-295DCBBF1877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A4C1-F703-45EA-AA0A-80DABE338D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792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8280-630A-406A-BED8-295DCBBF1877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A4C1-F703-45EA-AA0A-80DABE338D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339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8280-630A-406A-BED8-295DCBBF1877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A4C1-F703-45EA-AA0A-80DABE338D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38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8280-630A-406A-BED8-295DCBBF1877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A4C1-F703-45EA-AA0A-80DABE338D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360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8280-630A-406A-BED8-295DCBBF1877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A4C1-F703-45EA-AA0A-80DABE338D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72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8280-630A-406A-BED8-295DCBBF1877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A4C1-F703-45EA-AA0A-80DABE338D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986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8280-630A-406A-BED8-295DCBBF1877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A4C1-F703-45EA-AA0A-80DABE338D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335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A8280-630A-406A-BED8-295DCBBF1877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BA4C1-F703-45EA-AA0A-80DABE338D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737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282040" y="2020534"/>
            <a:ext cx="9015414" cy="1519990"/>
          </a:xfrm>
        </p:spPr>
        <p:txBody>
          <a:bodyPr>
            <a:normAutofit lnSpcReduction="10000"/>
          </a:bodyPr>
          <a:lstStyle/>
          <a:p>
            <a:r>
              <a:rPr lang="ru-RU" sz="3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стоит ли страховаться от укуса клеща? </a:t>
            </a:r>
            <a:r>
              <a:rPr lang="en-US" sz="3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r>
              <a:rPr lang="ru-RU" sz="3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чем говорят итоги года по клещевым инфекциям?</a:t>
            </a:r>
            <a:endParaRPr lang="ru-RU" sz="3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2" y="-1"/>
            <a:ext cx="4216605" cy="1074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10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305" y="0"/>
            <a:ext cx="10515600" cy="1181185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Статистика 2022 года по клещевым инфекциям: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305" y="914401"/>
            <a:ext cx="8646695" cy="383344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  <a:t>По </a:t>
            </a:r>
            <a:r>
              <a:rPr lang="ru-RU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итогам в </a:t>
            </a:r>
            <a: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  <a:t>Алтайском крае в сезоне 2022 </a:t>
            </a:r>
            <a:r>
              <a:rPr lang="ru-RU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года обратились </a:t>
            </a:r>
            <a: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  <a:t>за </a:t>
            </a:r>
            <a:r>
              <a:rPr lang="ru-RU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медицинской помощью </a:t>
            </a:r>
            <a: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  <a:t>более </a:t>
            </a:r>
            <a:r>
              <a:rPr lang="ru-RU" sz="4400" b="1" dirty="0">
                <a:latin typeface="Calibri" panose="020F0502020204030204" pitchFamily="34" charset="0"/>
                <a:cs typeface="Calibri" panose="020F0502020204030204" pitchFamily="34" charset="0"/>
              </a:rPr>
              <a:t>10,5 тысяч человек</a:t>
            </a:r>
            <a: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b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  <a:t>из них 3,5 тысячи - в Барнауле и окрестностях. </a:t>
            </a:r>
            <a:b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4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Процент </a:t>
            </a:r>
            <a: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  <a:t>выявления </a:t>
            </a:r>
            <a:r>
              <a:rPr lang="ru-RU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инфекций: </a:t>
            </a:r>
            <a: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4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боррелиоз</a:t>
            </a:r>
            <a:r>
              <a:rPr lang="ru-RU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400" b="1" dirty="0">
                <a:latin typeface="Calibri" panose="020F0502020204030204" pitchFamily="34" charset="0"/>
                <a:cs typeface="Calibri" panose="020F0502020204030204" pitchFamily="34" charset="0"/>
              </a:rPr>
              <a:t>- 20%</a:t>
            </a:r>
            <a:br>
              <a:rPr lang="ru-RU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- энцефалит </a:t>
            </a:r>
            <a:r>
              <a:rPr lang="ru-RU" sz="4400" b="1" dirty="0">
                <a:latin typeface="Calibri" panose="020F0502020204030204" pitchFamily="34" charset="0"/>
                <a:cs typeface="Calibri" panose="020F0502020204030204" pitchFamily="34" charset="0"/>
              </a:rPr>
              <a:t>- 8,1% </a:t>
            </a:r>
            <a: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Подтвержденные заболевания - </a:t>
            </a:r>
            <a: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  <a:t>энцефалитом 11 </a:t>
            </a:r>
            <a:r>
              <a:rPr lang="ru-RU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человек, </a:t>
            </a:r>
            <a:r>
              <a:rPr lang="ru-RU" sz="4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боррелиозом</a:t>
            </a:r>
            <a:r>
              <a:rPr lang="ru-RU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  <a:t>- 24 человека.</a:t>
            </a:r>
            <a:b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  <a:t>По итогам 2021 г.  обратилось </a:t>
            </a:r>
            <a:r>
              <a:rPr lang="ru-RU" sz="4400" b="1" dirty="0">
                <a:latin typeface="Calibri" panose="020F0502020204030204" pitchFamily="34" charset="0"/>
                <a:cs typeface="Calibri" panose="020F0502020204030204" pitchFamily="34" charset="0"/>
              </a:rPr>
              <a:t>9814 человек</a:t>
            </a:r>
            <a: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  <a:t>, чуть меньше, чем в текущем году.</a:t>
            </a:r>
            <a:b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  <a:t>При исследовании </a:t>
            </a:r>
            <a:r>
              <a:rPr lang="ru-RU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клещей:</a:t>
            </a:r>
          </a:p>
          <a:p>
            <a:pPr>
              <a:buFontTx/>
              <a:buChar char="-"/>
            </a:pPr>
            <a:r>
              <a:rPr lang="ru-RU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sz="4400" b="1" dirty="0">
                <a:latin typeface="Calibri" panose="020F0502020204030204" pitchFamily="34" charset="0"/>
                <a:cs typeface="Calibri" panose="020F0502020204030204" pitchFamily="34" charset="0"/>
              </a:rPr>
              <a:t>3,3% </a:t>
            </a:r>
            <a: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  <a:t>случаев выявлено наличие вируса клещевого </a:t>
            </a:r>
            <a:r>
              <a:rPr lang="ru-RU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энцефалита</a:t>
            </a:r>
          </a:p>
          <a:p>
            <a:pPr>
              <a:buFontTx/>
              <a:buChar char="-"/>
            </a:pPr>
            <a:r>
              <a:rPr lang="ru-RU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sz="4400" b="1" dirty="0">
                <a:latin typeface="Calibri" panose="020F0502020204030204" pitchFamily="34" charset="0"/>
                <a:cs typeface="Calibri" panose="020F0502020204030204" pitchFamily="34" charset="0"/>
              </a:rPr>
              <a:t>9,9% </a:t>
            </a:r>
            <a: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  <a:t>клещей – наличие возбудителя иксодового клещевого </a:t>
            </a:r>
            <a:r>
              <a:rPr lang="ru-RU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боррелиоза</a:t>
            </a:r>
            <a: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7610" y="5646820"/>
            <a:ext cx="4216605" cy="1074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25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4924927" y="1462151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Контактные данные:</a:t>
            </a:r>
            <a:br>
              <a:rPr lang="ru-RU" b="1" dirty="0" smtClean="0"/>
            </a:br>
            <a:r>
              <a:rPr lang="ru-RU" b="1" dirty="0" smtClean="0"/>
              <a:t>Вострикова Алина</a:t>
            </a:r>
            <a:br>
              <a:rPr lang="ru-RU" b="1" dirty="0" smtClean="0"/>
            </a:br>
            <a:r>
              <a:rPr lang="en-US" b="1" dirty="0" smtClean="0"/>
              <a:t>AVostrikova@vsk.ru</a:t>
            </a:r>
            <a:br>
              <a:rPr lang="en-US" b="1" dirty="0" smtClean="0"/>
            </a:br>
            <a:r>
              <a:rPr lang="ru-RU" b="1" dirty="0" err="1" smtClean="0"/>
              <a:t>р.т</a:t>
            </a:r>
            <a:r>
              <a:rPr lang="ru-RU" b="1" dirty="0" smtClean="0"/>
              <a:t>. +7 (3852) 553-352 (доб. 2998)</a:t>
            </a:r>
            <a:br>
              <a:rPr lang="ru-RU" b="1" dirty="0" smtClean="0"/>
            </a:br>
            <a:r>
              <a:rPr lang="ru-RU" b="1" dirty="0" err="1" smtClean="0"/>
              <a:t>м.т</a:t>
            </a:r>
            <a:r>
              <a:rPr lang="ru-RU" b="1" dirty="0" smtClean="0"/>
              <a:t>. +7-983-180-29-68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212701" cy="107908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14826" y="1462151"/>
            <a:ext cx="45297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Стоимость взрослые от 16 лет - </a:t>
            </a:r>
            <a:r>
              <a:rPr lang="ru-RU" b="1" dirty="0" smtClean="0"/>
              <a:t>140 рублей</a:t>
            </a:r>
          </a:p>
          <a:p>
            <a:r>
              <a:rPr lang="ru-RU" dirty="0" smtClean="0"/>
              <a:t>Дети до 15 лет включительно - </a:t>
            </a:r>
            <a:r>
              <a:rPr lang="ru-RU" b="1" dirty="0" smtClean="0"/>
              <a:t>130 рублей</a:t>
            </a:r>
          </a:p>
          <a:p>
            <a:r>
              <a:rPr lang="ru-RU" dirty="0" smtClean="0"/>
              <a:t>Страховая сумма - </a:t>
            </a:r>
            <a:r>
              <a:rPr lang="ru-RU" b="1" dirty="0" smtClean="0"/>
              <a:t>2 000 000 рублей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2524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180</Words>
  <Application>Microsoft Office PowerPoint</Application>
  <PresentationFormat>Широкоэкранный</PresentationFormat>
  <Paragraphs>10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Статистика 2022 года по клещевым инфекциям:</vt:lpstr>
      <vt:lpstr>Презентация PowerPoint</vt:lpstr>
    </vt:vector>
  </TitlesOfParts>
  <Company>Страховой дом "ВСК"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Вострикова Алина Игоревна</dc:creator>
  <cp:lastModifiedBy>Вострикова Алина Игоревна</cp:lastModifiedBy>
  <cp:revision>8</cp:revision>
  <dcterms:created xsi:type="dcterms:W3CDTF">2022-11-02T05:17:34Z</dcterms:created>
  <dcterms:modified xsi:type="dcterms:W3CDTF">2022-11-02T06:07:51Z</dcterms:modified>
</cp:coreProperties>
</file>